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rod111\Desktop\New%20Microsoft%20Excel%20Worksheet%20(3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Sheet1!$G$10</c:f>
              <c:strCache>
                <c:ptCount val="1"/>
                <c:pt idx="0">
                  <c:v>Slide Jam in nos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Sheet1!$H$9:$J$9</c:f>
              <c:strCache>
                <c:ptCount val="3"/>
                <c:pt idx="0">
                  <c:v>July </c:v>
                </c:pt>
                <c:pt idx="1">
                  <c:v>Aug</c:v>
                </c:pt>
                <c:pt idx="2">
                  <c:v>Sept</c:v>
                </c:pt>
              </c:strCache>
            </c:strRef>
          </c:cat>
          <c:val>
            <c:numRef>
              <c:f>Sheet1!$H$10:$J$10</c:f>
              <c:numCache>
                <c:formatCode>General</c:formatCode>
                <c:ptCount val="3"/>
                <c:pt idx="0">
                  <c:v>2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3084288"/>
        <c:axId val="73208960"/>
      </c:barChart>
      <c:catAx>
        <c:axId val="730842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3208960"/>
        <c:crosses val="autoZero"/>
        <c:auto val="1"/>
        <c:lblAlgn val="ctr"/>
        <c:lblOffset val="100"/>
        <c:noMultiLvlLbl val="0"/>
      </c:catAx>
      <c:valAx>
        <c:axId val="732089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30842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F6144B-EA71-48E0-8ED5-BA03909D81AB}" type="datetimeFigureOut">
              <a:rPr lang="en-US" smtClean="0"/>
              <a:t>10/22/2016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23CF7F-CD26-4088-A257-5C55196FB1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008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0013" y="1143000"/>
            <a:ext cx="4117975" cy="3087688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4213" indent="-286236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4943" indent="-228989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2920" indent="-228989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60898" indent="-228989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8875" indent="-2289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6852" indent="-2289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34829" indent="-2289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92807" indent="-22898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51DB11C-658C-4A6B-98A9-9CDF1E3077A5}" type="slidenum">
              <a:rPr lang="en-IN" altLang="en-US" smtClean="0">
                <a:solidFill>
                  <a:srgbClr val="000000"/>
                </a:solidFill>
              </a:rPr>
              <a:pPr/>
              <a:t>1</a:t>
            </a:fld>
            <a:endParaRPr lang="en-IN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765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Picture 9" descr="adv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195263"/>
            <a:ext cx="1066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7" name="Straight Connector 186"/>
          <p:cNvCxnSpPr/>
          <p:nvPr/>
        </p:nvCxnSpPr>
        <p:spPr>
          <a:xfrm>
            <a:off x="152400" y="6477000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Rectangle 40"/>
          <p:cNvSpPr>
            <a:spLocks noChangeArrowheads="1"/>
          </p:cNvSpPr>
          <p:nvPr/>
        </p:nvSpPr>
        <p:spPr bwMode="auto">
          <a:xfrm>
            <a:off x="3205163" y="838200"/>
            <a:ext cx="5786437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sz="1050" dirty="0" smtClean="0">
                <a:latin typeface="Calibri" pitchFamily="34" charset="0"/>
                <a:cs typeface="Arial" charset="0"/>
              </a:rPr>
              <a:t>provide guard for slide</a:t>
            </a:r>
            <a:endParaRPr lang="en-US" altLang="en-US" sz="1050" dirty="0">
              <a:latin typeface="Calibri" pitchFamily="34" charset="0"/>
              <a:cs typeface="Arial" charset="0"/>
            </a:endParaRPr>
          </a:p>
        </p:txBody>
      </p:sp>
      <p:sp>
        <p:nvSpPr>
          <p:cNvPr id="190" name="Rectangle 3"/>
          <p:cNvSpPr>
            <a:spLocks noChangeArrowheads="1"/>
          </p:cNvSpPr>
          <p:nvPr/>
        </p:nvSpPr>
        <p:spPr bwMode="auto">
          <a:xfrm>
            <a:off x="158750" y="152400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1" name="Rectangle 4"/>
          <p:cNvSpPr>
            <a:spLocks noChangeArrowheads="1"/>
          </p:cNvSpPr>
          <p:nvPr/>
        </p:nvSpPr>
        <p:spPr bwMode="auto">
          <a:xfrm>
            <a:off x="1606550" y="1524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NO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01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2" name="Rectangle 5"/>
          <p:cNvSpPr>
            <a:spLocks noChangeArrowheads="1"/>
          </p:cNvSpPr>
          <p:nvPr/>
        </p:nvSpPr>
        <p:spPr bwMode="auto">
          <a:xfrm>
            <a:off x="1606550" y="3048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</a:t>
            </a:r>
            <a:r>
              <a:rPr lang="en-US" sz="1050" b="1" dirty="0" err="1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NAME:Achiver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 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3" name="Rectangle 6"/>
          <p:cNvSpPr>
            <a:spLocks noChangeArrowheads="1"/>
          </p:cNvSpPr>
          <p:nvPr/>
        </p:nvSpPr>
        <p:spPr bwMode="auto">
          <a:xfrm>
            <a:off x="1606550" y="4572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ASSEMBLY</a:t>
            </a:r>
          </a:p>
        </p:txBody>
      </p:sp>
      <p:sp>
        <p:nvSpPr>
          <p:cNvPr id="194" name="Rectangle 7"/>
          <p:cNvSpPr>
            <a:spLocks noChangeArrowheads="1"/>
          </p:cNvSpPr>
          <p:nvPr/>
        </p:nvSpPr>
        <p:spPr bwMode="auto">
          <a:xfrm>
            <a:off x="158750" y="6096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CELL:-</a:t>
            </a:r>
            <a:r>
              <a:rPr lang="en-US" sz="105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A202 LEV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5" name="Rectangle 8"/>
          <p:cNvSpPr>
            <a:spLocks noChangeArrowheads="1"/>
          </p:cNvSpPr>
          <p:nvPr/>
        </p:nvSpPr>
        <p:spPr bwMode="auto">
          <a:xfrm>
            <a:off x="1301750" y="609600"/>
            <a:ext cx="1903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NAME:- 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Fuel cock</a:t>
            </a:r>
            <a:r>
              <a:rPr lang="en-US" sz="1050" dirty="0" smtClean="0">
                <a:latin typeface="Calibri" pitchFamily="34" charset="0"/>
                <a:cs typeface="Arial" charset="0"/>
              </a:rPr>
              <a:t> </a:t>
            </a:r>
            <a:endParaRPr lang="en-US" sz="1050" dirty="0">
              <a:latin typeface="Calibri" pitchFamily="34" charset="0"/>
              <a:cs typeface="Arial" charset="0"/>
            </a:endParaRPr>
          </a:p>
        </p:txBody>
      </p:sp>
      <p:sp>
        <p:nvSpPr>
          <p:cNvPr id="196" name="Rectangle 9"/>
          <p:cNvSpPr>
            <a:spLocks noChangeArrowheads="1"/>
          </p:cNvSpPr>
          <p:nvPr/>
        </p:nvSpPr>
        <p:spPr bwMode="auto">
          <a:xfrm>
            <a:off x="3586163" y="152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197" name="Rectangle 10"/>
          <p:cNvSpPr>
            <a:spLocks noChangeArrowheads="1"/>
          </p:cNvSpPr>
          <p:nvPr/>
        </p:nvSpPr>
        <p:spPr bwMode="auto">
          <a:xfrm>
            <a:off x="3586163" y="304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198" name="Rectangle 11"/>
          <p:cNvSpPr>
            <a:spLocks noChangeArrowheads="1"/>
          </p:cNvSpPr>
          <p:nvPr/>
        </p:nvSpPr>
        <p:spPr bwMode="auto">
          <a:xfrm>
            <a:off x="3586163" y="457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199" name="Rectangle 12"/>
          <p:cNvSpPr>
            <a:spLocks noChangeArrowheads="1"/>
          </p:cNvSpPr>
          <p:nvPr/>
        </p:nvSpPr>
        <p:spPr bwMode="auto">
          <a:xfrm>
            <a:off x="3205163" y="609600"/>
            <a:ext cx="31210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:-CNC Machine</a:t>
            </a:r>
            <a:r>
              <a:rPr lang="en-US" sz="1050" dirty="0" smtClean="0">
                <a:latin typeface="Calibri" pitchFamily="34" charset="0"/>
                <a:cs typeface="Arial" charset="0"/>
              </a:rPr>
              <a:t> </a:t>
            </a:r>
            <a:endParaRPr lang="en-US" sz="1050" dirty="0">
              <a:latin typeface="Calibri" pitchFamily="34" charset="0"/>
              <a:cs typeface="Arial" charset="0"/>
            </a:endParaRPr>
          </a:p>
        </p:txBody>
      </p:sp>
      <p:sp>
        <p:nvSpPr>
          <p:cNvPr id="200" name="Rectangle 13"/>
          <p:cNvSpPr>
            <a:spLocks noChangeArrowheads="1"/>
          </p:cNvSpPr>
          <p:nvPr/>
        </p:nvSpPr>
        <p:spPr bwMode="auto">
          <a:xfrm>
            <a:off x="6326188" y="609600"/>
            <a:ext cx="2665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105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:-Turning </a:t>
            </a:r>
            <a:r>
              <a:rPr lang="en-US" sz="1050" dirty="0" smtClean="0">
                <a:latin typeface="Calibri" pitchFamily="34" charset="0"/>
                <a:cs typeface="Arial" charset="0"/>
              </a:rPr>
              <a:t> </a:t>
            </a:r>
            <a:endParaRPr lang="en-US" sz="1050" dirty="0">
              <a:latin typeface="Calibri" pitchFamily="34" charset="0"/>
              <a:cs typeface="Arial" charset="0"/>
            </a:endParaRPr>
          </a:p>
        </p:txBody>
      </p:sp>
      <p:sp>
        <p:nvSpPr>
          <p:cNvPr id="201" name="Rectangle 14"/>
          <p:cNvSpPr>
            <a:spLocks noChangeArrowheads="1"/>
          </p:cNvSpPr>
          <p:nvPr/>
        </p:nvSpPr>
        <p:spPr bwMode="auto">
          <a:xfrm>
            <a:off x="4803775" y="1524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202" name="Rectangle 15"/>
          <p:cNvSpPr>
            <a:spLocks noChangeArrowheads="1"/>
          </p:cNvSpPr>
          <p:nvPr/>
        </p:nvSpPr>
        <p:spPr bwMode="auto">
          <a:xfrm>
            <a:off x="7240588" y="152400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3" name="WordArt 16"/>
          <p:cNvSpPr>
            <a:spLocks noChangeArrowheads="1" noChangeShapeType="1" noTextEdit="1"/>
          </p:cNvSpPr>
          <p:nvPr/>
        </p:nvSpPr>
        <p:spPr bwMode="auto">
          <a:xfrm>
            <a:off x="7316788" y="228600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05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 panose="020F0502020204030204" pitchFamily="34" charset="0"/>
              </a:rPr>
              <a:t>KAIZEN  IDEA SHEET</a:t>
            </a:r>
          </a:p>
        </p:txBody>
      </p:sp>
      <p:sp>
        <p:nvSpPr>
          <p:cNvPr id="204" name="Rectangle 17"/>
          <p:cNvSpPr>
            <a:spLocks noChangeArrowheads="1"/>
          </p:cNvSpPr>
          <p:nvPr/>
        </p:nvSpPr>
        <p:spPr bwMode="auto">
          <a:xfrm>
            <a:off x="51085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205" name="Rectangle 18"/>
          <p:cNvSpPr>
            <a:spLocks noChangeArrowheads="1"/>
          </p:cNvSpPr>
          <p:nvPr/>
        </p:nvSpPr>
        <p:spPr bwMode="auto">
          <a:xfrm>
            <a:off x="5413375" y="152400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206" name="Rectangle 19"/>
          <p:cNvSpPr>
            <a:spLocks noChangeArrowheads="1"/>
          </p:cNvSpPr>
          <p:nvPr/>
        </p:nvSpPr>
        <p:spPr bwMode="auto">
          <a:xfrm>
            <a:off x="5718175" y="1524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207" name="Rectangle 20"/>
          <p:cNvSpPr>
            <a:spLocks noChangeArrowheads="1"/>
          </p:cNvSpPr>
          <p:nvPr/>
        </p:nvSpPr>
        <p:spPr bwMode="auto">
          <a:xfrm>
            <a:off x="60213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208" name="Rectangle 21"/>
          <p:cNvSpPr>
            <a:spLocks noChangeArrowheads="1"/>
          </p:cNvSpPr>
          <p:nvPr/>
        </p:nvSpPr>
        <p:spPr bwMode="auto">
          <a:xfrm>
            <a:off x="63261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209" name="Rectangle 22"/>
          <p:cNvSpPr>
            <a:spLocks noChangeArrowheads="1"/>
          </p:cNvSpPr>
          <p:nvPr/>
        </p:nvSpPr>
        <p:spPr bwMode="auto">
          <a:xfrm>
            <a:off x="6630988" y="1524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210" name="Rectangle 23"/>
          <p:cNvSpPr>
            <a:spLocks noChangeArrowheads="1"/>
          </p:cNvSpPr>
          <p:nvPr/>
        </p:nvSpPr>
        <p:spPr bwMode="auto">
          <a:xfrm>
            <a:off x="69357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211" name="Rectangle 24"/>
          <p:cNvSpPr>
            <a:spLocks noChangeArrowheads="1"/>
          </p:cNvSpPr>
          <p:nvPr/>
        </p:nvSpPr>
        <p:spPr bwMode="auto">
          <a:xfrm>
            <a:off x="48037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2" name="Rectangle 25"/>
          <p:cNvSpPr>
            <a:spLocks noChangeArrowheads="1"/>
          </p:cNvSpPr>
          <p:nvPr/>
        </p:nvSpPr>
        <p:spPr bwMode="auto">
          <a:xfrm>
            <a:off x="51085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3" name="Rectangle 26"/>
          <p:cNvSpPr>
            <a:spLocks noChangeArrowheads="1"/>
          </p:cNvSpPr>
          <p:nvPr/>
        </p:nvSpPr>
        <p:spPr bwMode="auto">
          <a:xfrm>
            <a:off x="54133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4" name="Rectangle 27"/>
          <p:cNvSpPr>
            <a:spLocks noChangeArrowheads="1"/>
          </p:cNvSpPr>
          <p:nvPr/>
        </p:nvSpPr>
        <p:spPr bwMode="auto">
          <a:xfrm>
            <a:off x="5718175" y="3048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" name="Rectangle 28"/>
          <p:cNvSpPr>
            <a:spLocks noChangeArrowheads="1"/>
          </p:cNvSpPr>
          <p:nvPr/>
        </p:nvSpPr>
        <p:spPr bwMode="auto">
          <a:xfrm>
            <a:off x="60213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6" name="Rectangle 29"/>
          <p:cNvSpPr>
            <a:spLocks noChangeArrowheads="1"/>
          </p:cNvSpPr>
          <p:nvPr/>
        </p:nvSpPr>
        <p:spPr bwMode="auto">
          <a:xfrm>
            <a:off x="63261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7" name="Rectangle 30"/>
          <p:cNvSpPr>
            <a:spLocks noChangeArrowheads="1"/>
          </p:cNvSpPr>
          <p:nvPr/>
        </p:nvSpPr>
        <p:spPr bwMode="auto">
          <a:xfrm>
            <a:off x="66309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8" name="Rectangle 31"/>
          <p:cNvSpPr>
            <a:spLocks noChangeArrowheads="1"/>
          </p:cNvSpPr>
          <p:nvPr/>
        </p:nvSpPr>
        <p:spPr bwMode="auto">
          <a:xfrm>
            <a:off x="69357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9" name="Rectangle 32"/>
          <p:cNvSpPr>
            <a:spLocks noChangeArrowheads="1"/>
          </p:cNvSpPr>
          <p:nvPr/>
        </p:nvSpPr>
        <p:spPr bwMode="auto">
          <a:xfrm>
            <a:off x="4803775" y="4572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220" name="Rectangle 33"/>
          <p:cNvSpPr>
            <a:spLocks noChangeArrowheads="1"/>
          </p:cNvSpPr>
          <p:nvPr/>
        </p:nvSpPr>
        <p:spPr bwMode="auto">
          <a:xfrm>
            <a:off x="5108575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221" name="Rectangle 34"/>
          <p:cNvSpPr>
            <a:spLocks noChangeArrowheads="1"/>
          </p:cNvSpPr>
          <p:nvPr/>
        </p:nvSpPr>
        <p:spPr bwMode="auto">
          <a:xfrm>
            <a:off x="5413375" y="457200"/>
            <a:ext cx="608013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</a:t>
            </a:r>
          </a:p>
        </p:txBody>
      </p:sp>
      <p:sp>
        <p:nvSpPr>
          <p:cNvPr id="222" name="Rectangle 35"/>
          <p:cNvSpPr>
            <a:spLocks noChangeArrowheads="1"/>
          </p:cNvSpPr>
          <p:nvPr/>
        </p:nvSpPr>
        <p:spPr bwMode="auto">
          <a:xfrm>
            <a:off x="60213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223" name="Rectangle 36"/>
          <p:cNvSpPr>
            <a:spLocks noChangeArrowheads="1"/>
          </p:cNvSpPr>
          <p:nvPr/>
        </p:nvSpPr>
        <p:spPr bwMode="auto">
          <a:xfrm>
            <a:off x="63261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224" name="Rectangle 37"/>
          <p:cNvSpPr>
            <a:spLocks noChangeArrowheads="1"/>
          </p:cNvSpPr>
          <p:nvPr/>
        </p:nvSpPr>
        <p:spPr bwMode="auto">
          <a:xfrm>
            <a:off x="6630988" y="4572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225" name="Rectangle 38"/>
          <p:cNvSpPr>
            <a:spLocks noChangeArrowheads="1"/>
          </p:cNvSpPr>
          <p:nvPr/>
        </p:nvSpPr>
        <p:spPr bwMode="auto">
          <a:xfrm>
            <a:off x="69357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226" name="Rectangle 39"/>
          <p:cNvSpPr>
            <a:spLocks noChangeArrowheads="1"/>
          </p:cNvSpPr>
          <p:nvPr/>
        </p:nvSpPr>
        <p:spPr bwMode="auto">
          <a:xfrm>
            <a:off x="158750" y="838200"/>
            <a:ext cx="3046413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KAIZEN THEME :</a:t>
            </a:r>
            <a:r>
              <a:rPr lang="en-US" altLang="en-US" sz="1050" dirty="0">
                <a:latin typeface="Calibri" pitchFamily="34" charset="0"/>
                <a:cs typeface="Arial" charset="0"/>
              </a:rPr>
              <a:t>  To </a:t>
            </a:r>
            <a:r>
              <a:rPr lang="en-US" altLang="en-US" sz="1050" dirty="0" smtClean="0">
                <a:latin typeface="Calibri" pitchFamily="34" charset="0"/>
                <a:cs typeface="Arial" charset="0"/>
              </a:rPr>
              <a:t>eliminate down time on power mate.</a:t>
            </a:r>
            <a:endParaRPr lang="en-US" altLang="en-US" sz="105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105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105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altLang="en-US" sz="1050" dirty="0">
                <a:latin typeface="Calibri" pitchFamily="34" charset="0"/>
                <a:cs typeface="Arial" charset="0"/>
              </a:rPr>
              <a:t> </a:t>
            </a:r>
          </a:p>
          <a:p>
            <a:pPr>
              <a:defRPr/>
            </a:pPr>
            <a:r>
              <a:rPr lang="en-US" altLang="en-US" sz="1050" dirty="0">
                <a:latin typeface="Calibri" pitchFamily="34" charset="0"/>
                <a:cs typeface="Arial" charset="0"/>
              </a:rPr>
              <a:t> </a:t>
            </a:r>
          </a:p>
        </p:txBody>
      </p:sp>
      <p:sp>
        <p:nvSpPr>
          <p:cNvPr id="227" name="Rectangle 41"/>
          <p:cNvSpPr>
            <a:spLocks noChangeArrowheads="1"/>
          </p:cNvSpPr>
          <p:nvPr/>
        </p:nvSpPr>
        <p:spPr bwMode="auto">
          <a:xfrm>
            <a:off x="152400" y="1219200"/>
            <a:ext cx="3041650" cy="549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Problem present status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:On power mate on </a:t>
            </a: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y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 axis and x axis alarm for axis overloaded  </a:t>
            </a:r>
            <a:endParaRPr lang="en-US" altLang="en-US" sz="1050" dirty="0">
              <a:latin typeface="Calibri" pitchFamily="34" charset="0"/>
              <a:cs typeface="Arial" charset="0"/>
            </a:endParaRPr>
          </a:p>
        </p:txBody>
      </p:sp>
      <p:sp>
        <p:nvSpPr>
          <p:cNvPr id="228" name="Rectangle 43"/>
          <p:cNvSpPr>
            <a:spLocks noChangeArrowheads="1"/>
          </p:cNvSpPr>
          <p:nvPr/>
        </p:nvSpPr>
        <p:spPr bwMode="auto">
          <a:xfrm>
            <a:off x="3200400" y="1143000"/>
            <a:ext cx="3273425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COUNTERMEASURE</a:t>
            </a:r>
            <a:r>
              <a:rPr lang="en-US" sz="1050" b="1" dirty="0">
                <a:latin typeface="Calibri" pitchFamily="34" charset="0"/>
                <a:cs typeface="Calibri" pitchFamily="34" charset="0"/>
              </a:rPr>
              <a:t>:-</a:t>
            </a:r>
          </a:p>
          <a:p>
            <a:pPr>
              <a:defRPr/>
            </a:pPr>
            <a:r>
              <a:rPr lang="en-US" sz="1050" b="1" dirty="0">
                <a:latin typeface="Calibri" pitchFamily="34" charset="0"/>
                <a:cs typeface="Calibri" pitchFamily="34" charset="0"/>
              </a:rPr>
              <a:t>1) </a:t>
            </a: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New guard to be provided to avoid burr enter</a:t>
            </a:r>
            <a:endParaRPr lang="en-US" sz="1050" dirty="0">
              <a:latin typeface="Calibri" pitchFamily="34" charset="0"/>
              <a:cs typeface="Arial" charset="0"/>
            </a:endParaRPr>
          </a:p>
        </p:txBody>
      </p:sp>
      <p:sp>
        <p:nvSpPr>
          <p:cNvPr id="229" name="Rectangle 44"/>
          <p:cNvSpPr>
            <a:spLocks noChangeArrowheads="1"/>
          </p:cNvSpPr>
          <p:nvPr/>
        </p:nvSpPr>
        <p:spPr bwMode="auto">
          <a:xfrm>
            <a:off x="6478588" y="11430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230" name="Rectangle 45"/>
          <p:cNvSpPr>
            <a:spLocks noChangeArrowheads="1"/>
          </p:cNvSpPr>
          <p:nvPr/>
        </p:nvSpPr>
        <p:spPr bwMode="auto">
          <a:xfrm>
            <a:off x="6478588" y="12954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231" name="Rectangle 46"/>
          <p:cNvSpPr>
            <a:spLocks noChangeArrowheads="1"/>
          </p:cNvSpPr>
          <p:nvPr/>
        </p:nvSpPr>
        <p:spPr bwMode="auto">
          <a:xfrm>
            <a:off x="6444208" y="14478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232" name="Rectangle 47"/>
          <p:cNvSpPr>
            <a:spLocks noChangeArrowheads="1"/>
          </p:cNvSpPr>
          <p:nvPr/>
        </p:nvSpPr>
        <p:spPr bwMode="auto">
          <a:xfrm>
            <a:off x="6478588" y="16002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TDC </a:t>
            </a:r>
          </a:p>
        </p:txBody>
      </p:sp>
      <p:sp>
        <p:nvSpPr>
          <p:cNvPr id="233" name="Rectangle 48"/>
          <p:cNvSpPr>
            <a:spLocks noChangeArrowheads="1"/>
          </p:cNvSpPr>
          <p:nvPr/>
        </p:nvSpPr>
        <p:spPr bwMode="auto">
          <a:xfrm>
            <a:off x="7773988" y="11430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1/ month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4" name="Rectangle 49"/>
          <p:cNvSpPr>
            <a:spLocks noChangeArrowheads="1"/>
          </p:cNvSpPr>
          <p:nvPr/>
        </p:nvSpPr>
        <p:spPr bwMode="auto">
          <a:xfrm>
            <a:off x="7773988" y="1295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7" name="Rectangle 52"/>
          <p:cNvSpPr>
            <a:spLocks noChangeArrowheads="1"/>
          </p:cNvSpPr>
          <p:nvPr/>
        </p:nvSpPr>
        <p:spPr bwMode="auto">
          <a:xfrm>
            <a:off x="6477000" y="1752600"/>
            <a:ext cx="25146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MEMBERS: Mahesh  </a:t>
            </a:r>
            <a:r>
              <a:rPr lang="en-US" altLang="en-US" sz="1050" b="1" dirty="0" err="1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deshmane,walunj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defRPr/>
            </a:pP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,Sachin </a:t>
            </a:r>
            <a:r>
              <a:rPr lang="en-US" altLang="en-US" sz="1050" b="1" dirty="0" err="1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Choudhri,vinod</a:t>
            </a:r>
            <a:endParaRPr lang="en-US" altLang="en-US" sz="1050" dirty="0">
              <a:latin typeface="Calibri" pitchFamily="34" charset="0"/>
              <a:cs typeface="Arial" charset="0"/>
            </a:endParaRPr>
          </a:p>
        </p:txBody>
      </p:sp>
      <p:sp>
        <p:nvSpPr>
          <p:cNvPr id="238" name="Rectangle 55"/>
          <p:cNvSpPr>
            <a:spLocks noChangeArrowheads="1"/>
          </p:cNvSpPr>
          <p:nvPr/>
        </p:nvSpPr>
        <p:spPr bwMode="auto">
          <a:xfrm>
            <a:off x="6478588" y="2362200"/>
            <a:ext cx="25130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:-</a:t>
            </a:r>
          </a:p>
        </p:txBody>
      </p:sp>
      <p:sp>
        <p:nvSpPr>
          <p:cNvPr id="239" name="Rectangle 57"/>
          <p:cNvSpPr>
            <a:spLocks noChangeArrowheads="1"/>
          </p:cNvSpPr>
          <p:nvPr/>
        </p:nvSpPr>
        <p:spPr bwMode="auto">
          <a:xfrm>
            <a:off x="6478588" y="2514600"/>
            <a:ext cx="2513012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 marL="171450" indent="-17145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endParaRPr lang="en-US" altLang="en-US" sz="1050" dirty="0" smtClean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marL="171450" indent="-17145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Breakdown time eliminate</a:t>
            </a:r>
          </a:p>
          <a:p>
            <a:pPr marL="171450" indent="-17145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Productivity improve</a:t>
            </a:r>
            <a:endParaRPr lang="en-US" alt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0" name="Rectangle 59"/>
          <p:cNvSpPr>
            <a:spLocks noChangeArrowheads="1"/>
          </p:cNvSpPr>
          <p:nvPr/>
        </p:nvSpPr>
        <p:spPr bwMode="auto">
          <a:xfrm>
            <a:off x="152400" y="6030913"/>
            <a:ext cx="3046413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</a:t>
            </a:r>
            <a:r>
              <a:rPr lang="en-US" altLang="en-US" sz="1050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SIGN: </a:t>
            </a:r>
            <a:r>
              <a:rPr lang="en-US" altLang="en-US" sz="1050" dirty="0" err="1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d.pawar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1" name="Rectangle 60"/>
          <p:cNvSpPr>
            <a:spLocks noChangeArrowheads="1"/>
          </p:cNvSpPr>
          <p:nvPr/>
        </p:nvSpPr>
        <p:spPr bwMode="auto">
          <a:xfrm>
            <a:off x="152400" y="5768975"/>
            <a:ext cx="3057525" cy="261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BY: Mahesh  </a:t>
            </a:r>
            <a:r>
              <a:rPr lang="en-US" altLang="en-US" sz="1050" b="1" dirty="0" err="1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deshmane</a:t>
            </a:r>
            <a:endParaRPr lang="en-US" alt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2" name="Rectangle 61"/>
          <p:cNvSpPr>
            <a:spLocks noChangeArrowheads="1"/>
          </p:cNvSpPr>
          <p:nvPr/>
        </p:nvSpPr>
        <p:spPr bwMode="auto">
          <a:xfrm>
            <a:off x="152400" y="5540375"/>
            <a:ext cx="3046413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DATE 20.9.2016</a:t>
            </a:r>
            <a:endParaRPr lang="en-US" altLang="en-US" sz="1050" dirty="0">
              <a:latin typeface="Calibri" pitchFamily="34" charset="0"/>
              <a:cs typeface="Arial" charset="0"/>
            </a:endParaRPr>
          </a:p>
        </p:txBody>
      </p:sp>
      <p:sp>
        <p:nvSpPr>
          <p:cNvPr id="243" name="Rectangle 62"/>
          <p:cNvSpPr>
            <a:spLocks noChangeArrowheads="1"/>
          </p:cNvSpPr>
          <p:nvPr/>
        </p:nvSpPr>
        <p:spPr bwMode="auto">
          <a:xfrm>
            <a:off x="152400" y="3657600"/>
            <a:ext cx="3052763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 - WHY ANALYSIS :-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 </a:t>
            </a: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Why1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:-</a:t>
            </a:r>
            <a:r>
              <a:rPr lang="en-US" sz="1050" b="1" dirty="0" smtClean="0">
                <a:latin typeface="Calibri" pitchFamily="34" charset="0"/>
                <a:cs typeface="Arial" charset="0"/>
              </a:rPr>
              <a:t>Axis overload alarm</a:t>
            </a:r>
            <a:endParaRPr lang="en-US" sz="1050" b="1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Why2 </a:t>
            </a:r>
            <a:r>
              <a:rPr lang="en-US" altLang="en-US" sz="1050" b="1" dirty="0" smtClean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:-</a:t>
            </a:r>
            <a:r>
              <a:rPr lang="en-US" altLang="en-US" sz="1050" b="1" dirty="0" smtClean="0">
                <a:latin typeface="Calibri" pitchFamily="34" charset="0"/>
                <a:cs typeface="Arial" charset="0"/>
              </a:rPr>
              <a:t>slide jam</a:t>
            </a:r>
            <a:endParaRPr lang="en-US" altLang="en-US" sz="105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Why3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altLang="en-US" sz="1050" b="1" dirty="0" smtClean="0">
                <a:latin typeface="Calibri" pitchFamily="34" charset="0"/>
                <a:cs typeface="Arial" charset="0"/>
              </a:rPr>
              <a:t>:- burr entrapped in slide mechanism</a:t>
            </a:r>
          </a:p>
          <a:p>
            <a:pPr>
              <a:defRPr/>
            </a:pPr>
            <a:r>
              <a:rPr lang="en-US" altLang="en-US" sz="1050" b="1" dirty="0" smtClean="0">
                <a:latin typeface="Calibri" pitchFamily="34" charset="0"/>
                <a:cs typeface="Arial" charset="0"/>
              </a:rPr>
              <a:t> </a:t>
            </a:r>
            <a:r>
              <a:rPr lang="en-US" altLang="en-US" sz="1050" b="1" dirty="0" smtClean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Why4</a:t>
            </a:r>
            <a:r>
              <a:rPr lang="en-US" altLang="en-US" sz="1050" dirty="0" smtClean="0">
                <a:latin typeface="Calibri" pitchFamily="34" charset="0"/>
                <a:cs typeface="Arial" charset="0"/>
              </a:rPr>
              <a:t>:- No guard provided</a:t>
            </a:r>
            <a:endParaRPr lang="en-US" altLang="en-US" sz="1050" dirty="0">
              <a:latin typeface="Calibri" pitchFamily="34" charset="0"/>
              <a:cs typeface="Arial" charset="0"/>
            </a:endParaRPr>
          </a:p>
        </p:txBody>
      </p:sp>
      <p:sp>
        <p:nvSpPr>
          <p:cNvPr id="244" name="Rectangle 63"/>
          <p:cNvSpPr>
            <a:spLocks noChangeArrowheads="1"/>
          </p:cNvSpPr>
          <p:nvPr/>
        </p:nvSpPr>
        <p:spPr bwMode="auto">
          <a:xfrm>
            <a:off x="3209925" y="3886200"/>
            <a:ext cx="3273425" cy="27111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:-</a:t>
            </a:r>
          </a:p>
          <a:p>
            <a:pPr>
              <a:defRPr/>
            </a:pPr>
            <a:r>
              <a:rPr lang="en-US" altLang="en-US" sz="1050" b="1" dirty="0" smtClean="0">
                <a:latin typeface="Calibri" pitchFamily="34" charset="0"/>
                <a:cs typeface="Calibri" pitchFamily="34" charset="0"/>
              </a:rPr>
              <a:t>Slide </a:t>
            </a: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over loaded breakdown eliminate</a:t>
            </a:r>
          </a:p>
          <a:p>
            <a:pPr>
              <a:defRPr/>
            </a:pPr>
            <a:r>
              <a:rPr lang="en-US" altLang="en-US" sz="1050" b="1" dirty="0">
                <a:latin typeface="Calibri" pitchFamily="34" charset="0"/>
                <a:cs typeface="Calibri" pitchFamily="34" charset="0"/>
              </a:rPr>
              <a:t>Productivity improve</a:t>
            </a:r>
          </a:p>
          <a:p>
            <a:pPr>
              <a:defRPr/>
            </a:pP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	</a:t>
            </a:r>
          </a:p>
        </p:txBody>
      </p:sp>
      <p:sp>
        <p:nvSpPr>
          <p:cNvPr id="245" name="Rectangle 66"/>
          <p:cNvSpPr>
            <a:spLocks noChangeArrowheads="1"/>
          </p:cNvSpPr>
          <p:nvPr/>
        </p:nvSpPr>
        <p:spPr bwMode="auto">
          <a:xfrm>
            <a:off x="6478588" y="5637213"/>
            <a:ext cx="25130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000" b="1">
                <a:solidFill>
                  <a:srgbClr val="0000CC"/>
                </a:solidFill>
                <a:latin typeface="Calibri" panose="020F0502020204030204" pitchFamily="34" charset="0"/>
              </a:rPr>
              <a:t>SCOPE &amp; PLAN FOR HORIZONTAL DEPLOYMENT</a:t>
            </a:r>
          </a:p>
        </p:txBody>
      </p:sp>
      <p:sp>
        <p:nvSpPr>
          <p:cNvPr id="246" name="Rectangle 72"/>
          <p:cNvSpPr>
            <a:spLocks noChangeArrowheads="1"/>
          </p:cNvSpPr>
          <p:nvPr/>
        </p:nvSpPr>
        <p:spPr bwMode="auto">
          <a:xfrm>
            <a:off x="6478588" y="5865813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anose="020F0502020204030204" pitchFamily="34" charset="0"/>
              </a:rPr>
              <a:t>SR.</a:t>
            </a:r>
          </a:p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anose="020F0502020204030204" pitchFamily="34" charset="0"/>
              </a:rPr>
              <a:t>NO.</a:t>
            </a:r>
          </a:p>
        </p:txBody>
      </p:sp>
      <p:sp>
        <p:nvSpPr>
          <p:cNvPr id="247" name="Rectangle 73"/>
          <p:cNvSpPr>
            <a:spLocks noChangeArrowheads="1"/>
          </p:cNvSpPr>
          <p:nvPr/>
        </p:nvSpPr>
        <p:spPr bwMode="auto">
          <a:xfrm>
            <a:off x="6707188" y="5865813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anose="020F0502020204030204" pitchFamily="34" charset="0"/>
              </a:rPr>
              <a:t>CELL</a:t>
            </a:r>
          </a:p>
        </p:txBody>
      </p:sp>
      <p:sp>
        <p:nvSpPr>
          <p:cNvPr id="248" name="Rectangle 74"/>
          <p:cNvSpPr>
            <a:spLocks noChangeArrowheads="1"/>
          </p:cNvSpPr>
          <p:nvPr/>
        </p:nvSpPr>
        <p:spPr bwMode="auto">
          <a:xfrm>
            <a:off x="7164388" y="5865813"/>
            <a:ext cx="533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anose="020F0502020204030204" pitchFamily="34" charset="0"/>
              </a:rPr>
              <a:t>TARGET</a:t>
            </a:r>
          </a:p>
        </p:txBody>
      </p:sp>
      <p:sp>
        <p:nvSpPr>
          <p:cNvPr id="249" name="Rectangle 75"/>
          <p:cNvSpPr>
            <a:spLocks noChangeArrowheads="1"/>
          </p:cNvSpPr>
          <p:nvPr/>
        </p:nvSpPr>
        <p:spPr bwMode="auto">
          <a:xfrm>
            <a:off x="7697788" y="5865813"/>
            <a:ext cx="8366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anose="020F0502020204030204" pitchFamily="34" charset="0"/>
              </a:rPr>
              <a:t>RESPONSIBILITY</a:t>
            </a:r>
          </a:p>
        </p:txBody>
      </p:sp>
      <p:sp>
        <p:nvSpPr>
          <p:cNvPr id="250" name="Rectangle 76"/>
          <p:cNvSpPr>
            <a:spLocks noChangeArrowheads="1"/>
          </p:cNvSpPr>
          <p:nvPr/>
        </p:nvSpPr>
        <p:spPr bwMode="auto">
          <a:xfrm>
            <a:off x="8534400" y="5865813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anose="020F0502020204030204" pitchFamily="34" charset="0"/>
              </a:rPr>
              <a:t>STATUS</a:t>
            </a:r>
          </a:p>
        </p:txBody>
      </p:sp>
      <p:sp>
        <p:nvSpPr>
          <p:cNvPr id="251" name="Rectangle 81"/>
          <p:cNvSpPr>
            <a:spLocks noChangeArrowheads="1"/>
          </p:cNvSpPr>
          <p:nvPr/>
        </p:nvSpPr>
        <p:spPr bwMode="auto">
          <a:xfrm>
            <a:off x="8458200" y="6094413"/>
            <a:ext cx="6096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2" name="Rectangle 85"/>
          <p:cNvSpPr>
            <a:spLocks noChangeArrowheads="1"/>
          </p:cNvSpPr>
          <p:nvPr/>
        </p:nvSpPr>
        <p:spPr bwMode="auto">
          <a:xfrm>
            <a:off x="6478588" y="3276600"/>
            <a:ext cx="251301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253" name="Rectangle 105"/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4" name="Line 83"/>
          <p:cNvSpPr>
            <a:spLocks noChangeShapeType="1"/>
          </p:cNvSpPr>
          <p:nvPr/>
        </p:nvSpPr>
        <p:spPr bwMode="auto">
          <a:xfrm>
            <a:off x="6326188" y="1979613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5" name="Line 86"/>
          <p:cNvSpPr>
            <a:spLocks noChangeShapeType="1"/>
          </p:cNvSpPr>
          <p:nvPr/>
        </p:nvSpPr>
        <p:spPr bwMode="auto">
          <a:xfrm>
            <a:off x="6326188" y="1905000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" name="Line 87"/>
          <p:cNvSpPr>
            <a:spLocks noChangeShapeType="1"/>
          </p:cNvSpPr>
          <p:nvPr/>
        </p:nvSpPr>
        <p:spPr bwMode="auto">
          <a:xfrm>
            <a:off x="6326188" y="2152650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7" name="Rectangle 78"/>
          <p:cNvSpPr>
            <a:spLocks noChangeArrowheads="1"/>
          </p:cNvSpPr>
          <p:nvPr/>
        </p:nvSpPr>
        <p:spPr bwMode="auto">
          <a:xfrm>
            <a:off x="6705600" y="6094413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anose="020F0502020204030204" pitchFamily="34" charset="0"/>
              </a:rPr>
              <a:t>NA</a:t>
            </a:r>
          </a:p>
        </p:txBody>
      </p:sp>
      <p:sp>
        <p:nvSpPr>
          <p:cNvPr id="258" name="Rectangle 78"/>
          <p:cNvSpPr>
            <a:spLocks noChangeArrowheads="1"/>
          </p:cNvSpPr>
          <p:nvPr/>
        </p:nvSpPr>
        <p:spPr bwMode="auto">
          <a:xfrm>
            <a:off x="6478588" y="6094413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9" name="Rectangle 88"/>
          <p:cNvSpPr>
            <a:spLocks noChangeArrowheads="1"/>
          </p:cNvSpPr>
          <p:nvPr/>
        </p:nvSpPr>
        <p:spPr bwMode="auto">
          <a:xfrm>
            <a:off x="6478588" y="3581400"/>
            <a:ext cx="2513012" cy="1522413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WHAT TO DO</a:t>
            </a:r>
            <a:r>
              <a:rPr lang="en-US" sz="1050" b="1" dirty="0" smtClean="0">
                <a:solidFill>
                  <a:srgbClr val="0000CC"/>
                </a:solidFill>
                <a:latin typeface="Calibri"/>
                <a:cs typeface="Arial" charset="0"/>
              </a:rPr>
              <a:t>:-</a:t>
            </a:r>
            <a:r>
              <a:rPr lang="en-US" sz="1050" dirty="0">
                <a:latin typeface="Arial" charset="0"/>
                <a:cs typeface="Arial" charset="0"/>
              </a:rPr>
              <a:t>Check  point added in Sustenance audit check sheet.</a:t>
            </a:r>
          </a:p>
          <a:p>
            <a:pPr>
              <a:defRPr/>
            </a:pPr>
            <a:endParaRPr lang="en-US" sz="1050" dirty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HOW TO DO</a:t>
            </a:r>
            <a:r>
              <a:rPr lang="en-US" sz="1050" b="1" dirty="0" smtClean="0">
                <a:solidFill>
                  <a:srgbClr val="0000CC"/>
                </a:solidFill>
                <a:latin typeface="Calibri"/>
                <a:cs typeface="Arial" charset="0"/>
              </a:rPr>
              <a:t>:-  check </a:t>
            </a:r>
            <a:r>
              <a:rPr lang="en-US" sz="1050" b="1" dirty="0" err="1" smtClean="0">
                <a:solidFill>
                  <a:srgbClr val="0000CC"/>
                </a:solidFill>
                <a:latin typeface="Calibri"/>
                <a:cs typeface="Arial" charset="0"/>
              </a:rPr>
              <a:t>visualy</a:t>
            </a:r>
            <a:endParaRPr lang="en-US" sz="1050" b="1" dirty="0" smtClean="0">
              <a:solidFill>
                <a:srgbClr val="0000CC"/>
              </a:solidFill>
              <a:latin typeface="Calibri"/>
              <a:cs typeface="Arial" charset="0"/>
            </a:endParaRPr>
          </a:p>
          <a:p>
            <a:pPr>
              <a:defRPr/>
            </a:pPr>
            <a:endParaRPr lang="en-US" sz="1050" dirty="0">
              <a:latin typeface="Arial" charset="0"/>
              <a:cs typeface="Arial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rgbClr val="0000CC"/>
                </a:solidFill>
                <a:latin typeface="Calibri"/>
                <a:cs typeface="Arial" charset="0"/>
              </a:rPr>
              <a:t>FREQUENCY :Daily</a:t>
            </a:r>
            <a:endParaRPr lang="en-US" sz="1050" dirty="0">
              <a:latin typeface="Arial" charset="0"/>
              <a:cs typeface="Arial" charset="0"/>
            </a:endParaRPr>
          </a:p>
        </p:txBody>
      </p:sp>
      <p:sp>
        <p:nvSpPr>
          <p:cNvPr id="260" name="TextBox 4"/>
          <p:cNvSpPr txBox="1">
            <a:spLocks noChangeArrowheads="1"/>
          </p:cNvSpPr>
          <p:nvPr/>
        </p:nvSpPr>
        <p:spPr bwMode="auto">
          <a:xfrm>
            <a:off x="1182688" y="234950"/>
            <a:ext cx="395287" cy="254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261" name="Rectangle 82"/>
          <p:cNvSpPr>
            <a:spLocks noChangeArrowheads="1"/>
          </p:cNvSpPr>
          <p:nvPr/>
        </p:nvSpPr>
        <p:spPr bwMode="auto">
          <a:xfrm>
            <a:off x="152400" y="5181600"/>
            <a:ext cx="3048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ROOT </a:t>
            </a:r>
            <a:r>
              <a:rPr lang="en-US" sz="1050" b="1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CAUSE</a:t>
            </a:r>
            <a:r>
              <a:rPr lang="en-US" sz="1050" b="1" dirty="0" smtClean="0">
                <a:latin typeface="Calibri" pitchFamily="34" charset="0"/>
                <a:cs typeface="Arial" charset="0"/>
              </a:rPr>
              <a:t>: No guard provision on slide</a:t>
            </a:r>
            <a:endParaRPr lang="en-US" altLang="en-US" sz="1050" dirty="0">
              <a:latin typeface="Calibri" pitchFamily="34" charset="0"/>
              <a:cs typeface="Arial" charset="0"/>
            </a:endParaRPr>
          </a:p>
        </p:txBody>
      </p:sp>
      <p:sp>
        <p:nvSpPr>
          <p:cNvPr id="262" name="Rectangle 79"/>
          <p:cNvSpPr>
            <a:spLocks noChangeArrowheads="1"/>
          </p:cNvSpPr>
          <p:nvPr/>
        </p:nvSpPr>
        <p:spPr bwMode="auto">
          <a:xfrm>
            <a:off x="6478588" y="6096000"/>
            <a:ext cx="227012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3" name="Rectangle 73"/>
          <p:cNvSpPr>
            <a:spLocks noChangeArrowheads="1"/>
          </p:cNvSpPr>
          <p:nvPr/>
        </p:nvSpPr>
        <p:spPr bwMode="auto">
          <a:xfrm>
            <a:off x="6478588" y="6096000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</a:p>
        </p:txBody>
      </p:sp>
      <p:sp>
        <p:nvSpPr>
          <p:cNvPr id="264" name="Rectangle 73"/>
          <p:cNvSpPr>
            <a:spLocks noChangeArrowheads="1"/>
          </p:cNvSpPr>
          <p:nvPr/>
        </p:nvSpPr>
        <p:spPr bwMode="auto">
          <a:xfrm>
            <a:off x="8534400" y="6096000"/>
            <a:ext cx="457200" cy="379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5" name="Rectangle 73"/>
          <p:cNvSpPr>
            <a:spLocks noChangeArrowheads="1"/>
          </p:cNvSpPr>
          <p:nvPr/>
        </p:nvSpPr>
        <p:spPr bwMode="auto">
          <a:xfrm>
            <a:off x="8534400" y="6096000"/>
            <a:ext cx="45720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800" b="1">
                <a:solidFill>
                  <a:srgbClr val="000000"/>
                </a:solidFill>
                <a:latin typeface="Calibri" panose="020F0502020204030204" pitchFamily="34" charset="0"/>
              </a:rPr>
              <a:t>NA</a:t>
            </a:r>
          </a:p>
        </p:txBody>
      </p:sp>
      <p:sp>
        <p:nvSpPr>
          <p:cNvPr id="266" name="Oval 2"/>
          <p:cNvSpPr>
            <a:spLocks noChangeArrowheads="1"/>
          </p:cNvSpPr>
          <p:nvPr/>
        </p:nvSpPr>
        <p:spPr bwMode="auto">
          <a:xfrm>
            <a:off x="609600" y="2112963"/>
            <a:ext cx="273050" cy="3254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267" name="Rectangle 47"/>
          <p:cNvSpPr>
            <a:spLocks noChangeArrowheads="1"/>
          </p:cNvSpPr>
          <p:nvPr/>
        </p:nvSpPr>
        <p:spPr bwMode="auto">
          <a:xfrm>
            <a:off x="6478588" y="1752600"/>
            <a:ext cx="1295400" cy="133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cxnSp>
        <p:nvCxnSpPr>
          <p:cNvPr id="269" name="Straight Connector 7"/>
          <p:cNvCxnSpPr>
            <a:cxnSpLocks noChangeShapeType="1"/>
          </p:cNvCxnSpPr>
          <p:nvPr/>
        </p:nvCxnSpPr>
        <p:spPr bwMode="auto">
          <a:xfrm>
            <a:off x="995363" y="1979613"/>
            <a:ext cx="0" cy="8397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270" name="Straight Connector 12"/>
          <p:cNvCxnSpPr>
            <a:cxnSpLocks noChangeShapeType="1"/>
          </p:cNvCxnSpPr>
          <p:nvPr/>
        </p:nvCxnSpPr>
        <p:spPr bwMode="auto">
          <a:xfrm>
            <a:off x="3429000" y="2590800"/>
            <a:ext cx="0" cy="7858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271" name="Straight Arrow Connector 17"/>
          <p:cNvCxnSpPr>
            <a:cxnSpLocks noChangeShapeType="1"/>
          </p:cNvCxnSpPr>
          <p:nvPr/>
        </p:nvCxnSpPr>
        <p:spPr bwMode="auto">
          <a:xfrm>
            <a:off x="3490913" y="2590800"/>
            <a:ext cx="0" cy="68580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272" name="Straight Connector 30"/>
          <p:cNvCxnSpPr>
            <a:cxnSpLocks noChangeShapeType="1"/>
          </p:cNvCxnSpPr>
          <p:nvPr/>
        </p:nvCxnSpPr>
        <p:spPr bwMode="auto">
          <a:xfrm>
            <a:off x="3505200" y="2590800"/>
            <a:ext cx="114300" cy="533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273" name="Rectangle 73"/>
          <p:cNvSpPr>
            <a:spLocks noChangeArrowheads="1"/>
          </p:cNvSpPr>
          <p:nvPr/>
        </p:nvSpPr>
        <p:spPr bwMode="auto">
          <a:xfrm>
            <a:off x="6705600" y="6094413"/>
            <a:ext cx="458788" cy="3825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 sz="900" b="1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74" name="Rectangle 74"/>
          <p:cNvSpPr>
            <a:spLocks noChangeArrowheads="1"/>
          </p:cNvSpPr>
          <p:nvPr/>
        </p:nvSpPr>
        <p:spPr bwMode="auto">
          <a:xfrm>
            <a:off x="7164388" y="60960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anose="020F0502020204030204" pitchFamily="34" charset="0"/>
              </a:rPr>
              <a:t>NA</a:t>
            </a:r>
          </a:p>
        </p:txBody>
      </p:sp>
      <p:sp>
        <p:nvSpPr>
          <p:cNvPr id="275" name="Oval 3"/>
          <p:cNvSpPr>
            <a:spLocks noChangeArrowheads="1"/>
          </p:cNvSpPr>
          <p:nvPr/>
        </p:nvSpPr>
        <p:spPr bwMode="auto">
          <a:xfrm>
            <a:off x="746125" y="2362200"/>
            <a:ext cx="508000" cy="5715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276" name="Rounded Rectangle 95"/>
          <p:cNvSpPr>
            <a:spLocks noChangeArrowheads="1"/>
          </p:cNvSpPr>
          <p:nvPr/>
        </p:nvSpPr>
        <p:spPr bwMode="auto">
          <a:xfrm>
            <a:off x="5499100" y="3287713"/>
            <a:ext cx="914400" cy="282575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sp>
        <p:nvSpPr>
          <p:cNvPr id="277" name="Rectangle 75"/>
          <p:cNvSpPr>
            <a:spLocks noChangeArrowheads="1"/>
          </p:cNvSpPr>
          <p:nvPr/>
        </p:nvSpPr>
        <p:spPr bwMode="auto">
          <a:xfrm>
            <a:off x="7697788" y="6096000"/>
            <a:ext cx="836612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anose="020F0502020204030204" pitchFamily="34" charset="0"/>
              </a:rPr>
              <a:t>NA</a:t>
            </a:r>
          </a:p>
        </p:txBody>
      </p:sp>
      <p:sp>
        <p:nvSpPr>
          <p:cNvPr id="278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6858000" y="6477000"/>
            <a:ext cx="2209800" cy="323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0516913-DE88-4E8C-9196-21484A5667A6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79" name="Rounded Rectangle 95"/>
          <p:cNvSpPr>
            <a:spLocks noChangeArrowheads="1"/>
          </p:cNvSpPr>
          <p:nvPr/>
        </p:nvSpPr>
        <p:spPr bwMode="auto">
          <a:xfrm>
            <a:off x="2225675" y="3363913"/>
            <a:ext cx="914400" cy="282575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Before</a:t>
            </a:r>
          </a:p>
        </p:txBody>
      </p:sp>
      <p:pic>
        <p:nvPicPr>
          <p:cNvPr id="285" name="Picture 28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50" y="1780454"/>
            <a:ext cx="2020889" cy="1866034"/>
          </a:xfrm>
          <a:prstGeom prst="rect">
            <a:avLst/>
          </a:prstGeom>
        </p:spPr>
      </p:pic>
      <p:pic>
        <p:nvPicPr>
          <p:cNvPr id="286" name="Picture 28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5018" y="1873108"/>
            <a:ext cx="2248046" cy="1768474"/>
          </a:xfrm>
          <a:prstGeom prst="rect">
            <a:avLst/>
          </a:prstGeom>
        </p:spPr>
      </p:pic>
      <p:sp>
        <p:nvSpPr>
          <p:cNvPr id="94" name="Rectangle 49"/>
          <p:cNvSpPr>
            <a:spLocks noChangeArrowheads="1"/>
          </p:cNvSpPr>
          <p:nvPr/>
        </p:nvSpPr>
        <p:spPr bwMode="auto">
          <a:xfrm>
            <a:off x="7812360" y="1548408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20.9.2016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5" name="Rectangle 49"/>
          <p:cNvSpPr>
            <a:spLocks noChangeArrowheads="1"/>
          </p:cNvSpPr>
          <p:nvPr/>
        </p:nvSpPr>
        <p:spPr bwMode="auto">
          <a:xfrm>
            <a:off x="7812360" y="1764432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26.9.2016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96" name="Chart 9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2349478"/>
              </p:ext>
            </p:extLst>
          </p:nvPr>
        </p:nvGraphicFramePr>
        <p:xfrm>
          <a:off x="3429000" y="4797152"/>
          <a:ext cx="2984500" cy="16377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63365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243</Words>
  <Application>Microsoft Office PowerPoint</Application>
  <PresentationFormat>On-screen Show (4:3)</PresentationFormat>
  <Paragraphs>90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Sachin Kadnar</dc:creator>
  <cp:lastModifiedBy>Sachin Kadnar</cp:lastModifiedBy>
  <cp:revision>1</cp:revision>
  <dcterms:created xsi:type="dcterms:W3CDTF">2006-08-16T00:00:00Z</dcterms:created>
  <dcterms:modified xsi:type="dcterms:W3CDTF">2016-10-22T10:44:26Z</dcterms:modified>
</cp:coreProperties>
</file>